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98" r:id="rId2"/>
    <p:sldId id="483" r:id="rId3"/>
    <p:sldId id="484" r:id="rId4"/>
    <p:sldId id="485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393" r:id="rId17"/>
    <p:sldId id="479" r:id="rId18"/>
    <p:sldId id="448" r:id="rId19"/>
    <p:sldId id="44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7" autoAdjust="0"/>
  </p:normalViewPr>
  <p:slideViewPr>
    <p:cSldViewPr>
      <p:cViewPr>
        <p:scale>
          <a:sx n="62" d="100"/>
          <a:sy n="62" d="100"/>
        </p:scale>
        <p:origin x="-34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B59090-D056-414B-BEB5-5C7B7776E692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2A6ECB-F951-40BE-AA88-B6D1984D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District director’s first name. backup LRP use the same process</a:t>
            </a:r>
          </a:p>
          <a:p>
            <a:pPr lvl="0"/>
            <a:r>
              <a:rPr lang="en-US" dirty="0" smtClean="0"/>
              <a:t>District director’s middle name (optional) backup LRP use the same process.</a:t>
            </a:r>
          </a:p>
          <a:p>
            <a:pPr lvl="0"/>
            <a:r>
              <a:rPr lang="en-US" dirty="0" smtClean="0"/>
              <a:t>District director’s last name backup LRP use the same process.</a:t>
            </a:r>
          </a:p>
          <a:p>
            <a:pPr lvl="0"/>
            <a:r>
              <a:rPr lang="en-US" dirty="0" smtClean="0"/>
              <a:t>Use LRP_Caltrans_District_XX@dot.ca.gov (see Appendix A backup LRP use their own email address)</a:t>
            </a:r>
          </a:p>
          <a:p>
            <a:pPr lvl="0"/>
            <a:r>
              <a:rPr lang="en-US" dirty="0" smtClean="0"/>
              <a:t>District director’s public phone number. backup LRP use the same process</a:t>
            </a:r>
          </a:p>
          <a:p>
            <a:pPr lvl="0"/>
            <a:r>
              <a:rPr lang="en-US" dirty="0" smtClean="0"/>
              <a:t>District director chooses unique ID (then check for availability). backup LRP use the same process</a:t>
            </a:r>
          </a:p>
          <a:p>
            <a:pPr lvl="0"/>
            <a:r>
              <a:rPr lang="en-US" dirty="0" smtClean="0"/>
              <a:t>Select Government in the  Business Type </a:t>
            </a:r>
            <a:r>
              <a:rPr lang="en-US" dirty="0" err="1" smtClean="0"/>
              <a:t>pulldown</a:t>
            </a:r>
            <a:r>
              <a:rPr lang="en-US" dirty="0" smtClean="0"/>
              <a:t> menu.</a:t>
            </a:r>
          </a:p>
          <a:p>
            <a:pPr lvl="0"/>
            <a:r>
              <a:rPr lang="en-US" dirty="0" smtClean="0"/>
              <a:t>Use: Caltrans District XX. backup LRP use the same process</a:t>
            </a:r>
          </a:p>
          <a:p>
            <a:pPr lvl="0"/>
            <a:r>
              <a:rPr lang="en-US" dirty="0" smtClean="0"/>
              <a:t>Mark USA address.</a:t>
            </a:r>
          </a:p>
          <a:p>
            <a:pPr lvl="0"/>
            <a:r>
              <a:rPr lang="en-US" dirty="0" smtClean="0"/>
              <a:t>Use district address.</a:t>
            </a:r>
          </a:p>
          <a:p>
            <a:pPr lvl="0"/>
            <a:r>
              <a:rPr lang="en-US" dirty="0" smtClean="0"/>
              <a:t>Use district city.</a:t>
            </a:r>
          </a:p>
          <a:p>
            <a:pPr lvl="0"/>
            <a:r>
              <a:rPr lang="en-US" dirty="0" smtClean="0"/>
              <a:t>California.</a:t>
            </a:r>
          </a:p>
          <a:p>
            <a:pPr lvl="0"/>
            <a:r>
              <a:rPr lang="en-US" dirty="0" smtClean="0"/>
              <a:t>Use district zip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EF82C-A475-4539-BCE9-7F43A806A9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6ECB-F951-40BE-AA88-B6D1984D245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4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E307-938C-419C-866D-2B98AAB79B54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099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7F8D-42B1-4DE6-BE6E-3B1647465462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57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6EE1-F9B1-4994-B21B-746AE35FD806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227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DAB5-0EBA-49F3-98A7-1338A86C1EBC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626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6814-6561-45BA-A70D-29750B2412FD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446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9902-2F95-4F0E-8708-31C975650D61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577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71-E896-4739-BD0A-2009FA892735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577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16B-3F2E-4A12-8CBC-CE23BDE4C82F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73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C734-C178-49C5-9512-414DA0C47EDB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571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57F6-33B9-45A2-B222-AEA9B0D4E924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912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5C81-FC7C-4DD4-90EA-886EF4BF1E4D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59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A205-9675-4B38-A4EA-B338A2338470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D8729-DEC8-4363-8CDE-F120AD37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20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.ca.gov/hq/construc/stormwater/,DanaInfo=www.dot.ca.gov+stormwater1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dot.ca.gov/env/stormwater" TargetMode="External"/><Relationship Id="rId4" Type="http://schemas.openxmlformats.org/officeDocument/2006/relationships/hyperlink" Target="http://www.dot.ca.gov/hq/construc/stormwater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S</a:t>
            </a:r>
            <a:r>
              <a:rPr lang="en-US" dirty="0" smtClean="0"/>
              <a:t>torm Water </a:t>
            </a:r>
            <a:r>
              <a:rPr lang="en-US" b="1" u="sng" dirty="0" smtClean="0"/>
              <a:t>M</a:t>
            </a:r>
            <a:r>
              <a:rPr lang="en-US" dirty="0" smtClean="0"/>
              <a:t>ultiple </a:t>
            </a:r>
            <a:r>
              <a:rPr lang="en-US" b="1" u="sng" dirty="0" smtClean="0"/>
              <a:t>A</a:t>
            </a:r>
            <a:r>
              <a:rPr lang="en-US" dirty="0" smtClean="0"/>
              <a:t>pplication and </a:t>
            </a:r>
            <a:r>
              <a:rPr lang="en-US" b="1" u="sng" dirty="0" smtClean="0"/>
              <a:t>R</a:t>
            </a:r>
            <a:r>
              <a:rPr lang="en-US" dirty="0" smtClean="0"/>
              <a:t>eport </a:t>
            </a:r>
            <a:r>
              <a:rPr lang="en-US" b="1" u="sng" dirty="0" smtClean="0"/>
              <a:t>T</a:t>
            </a:r>
            <a:r>
              <a:rPr lang="en-US" dirty="0" smtClean="0"/>
              <a:t>racking </a:t>
            </a:r>
            <a:r>
              <a:rPr lang="en-US" b="1" u="sng" dirty="0" smtClean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an ID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8" t="17102" r="2753" b="3420"/>
          <a:stretch>
            <a:fillRect/>
          </a:stretch>
        </p:blipFill>
        <p:spPr bwMode="auto">
          <a:xfrm>
            <a:off x="719781" y="1905001"/>
            <a:ext cx="6428573" cy="426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562600" y="3505200"/>
            <a:ext cx="15240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62600" y="4876800"/>
            <a:ext cx="1524000" cy="457200"/>
          </a:xfrm>
          <a:prstGeom prst="round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4191000"/>
            <a:ext cx="1524000" cy="381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63246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https://smarts.waterboards.ca.gov/smarts/faces/SwSmartsLogin.jsp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935480"/>
            <a:ext cx="64770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to follow with temporary password – log back in and change password.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CEM 2006 still required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an ID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85" t="25043" r="2712" b="6678"/>
          <a:stretch>
            <a:fillRect/>
          </a:stretch>
        </p:blipFill>
        <p:spPr bwMode="auto">
          <a:xfrm>
            <a:off x="457200" y="1981200"/>
            <a:ext cx="6499356" cy="29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169" t="13804" r="3254" b="9412"/>
          <a:stretch>
            <a:fillRect/>
          </a:stretch>
        </p:blipFill>
        <p:spPr bwMode="auto">
          <a:xfrm>
            <a:off x="4114800" y="0"/>
            <a:ext cx="4876800" cy="684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>
          <a:xfrm>
            <a:off x="6781800" y="838200"/>
            <a:ext cx="2057400" cy="381000"/>
          </a:xfrm>
          <a:prstGeom prst="borderCallout1">
            <a:avLst>
              <a:gd name="adj1" fmla="val 18750"/>
              <a:gd name="adj2" fmla="val -8333"/>
              <a:gd name="adj3" fmla="val 344003"/>
              <a:gd name="adj4" fmla="val -33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“State Agency”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6934200" y="1295400"/>
            <a:ext cx="2057400" cy="381000"/>
          </a:xfrm>
          <a:prstGeom prst="borderCallout1">
            <a:avLst>
              <a:gd name="adj1" fmla="val 18750"/>
              <a:gd name="adj2" fmla="val -8333"/>
              <a:gd name="adj3" fmla="val 296003"/>
              <a:gd name="adj4" fmla="val -33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“Caltrans District xx”</a:t>
            </a:r>
            <a:endParaRPr lang="en-US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6705600" y="304800"/>
            <a:ext cx="2057400" cy="381000"/>
          </a:xfrm>
          <a:prstGeom prst="borderCallout1">
            <a:avLst>
              <a:gd name="adj1" fmla="val 18750"/>
              <a:gd name="adj2" fmla="val -8333"/>
              <a:gd name="adj3" fmla="val 344003"/>
              <a:gd name="adj4" fmla="val -55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sxxxxxxx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91000" y="5638800"/>
            <a:ext cx="4648200" cy="533400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6248400"/>
            <a:ext cx="4648200" cy="609600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to be linked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Linking = authorizing</a:t>
            </a:r>
          </a:p>
          <a:p>
            <a:r>
              <a:rPr lang="en-US" dirty="0" smtClean="0"/>
              <a:t>LRP can link</a:t>
            </a:r>
          </a:p>
          <a:p>
            <a:pPr lvl="1"/>
            <a:r>
              <a:rPr lang="en-US" dirty="0" smtClean="0"/>
              <a:t>AS(s)</a:t>
            </a:r>
          </a:p>
          <a:p>
            <a:pPr lvl="1"/>
            <a:r>
              <a:rPr lang="en-US" dirty="0" smtClean="0"/>
              <a:t>DEP(s)</a:t>
            </a:r>
          </a:p>
          <a:p>
            <a:r>
              <a:rPr lang="en-US" dirty="0" smtClean="0"/>
              <a:t>AS can link </a:t>
            </a:r>
          </a:p>
          <a:p>
            <a:pPr lvl="1"/>
            <a:r>
              <a:rPr lang="en-US" dirty="0" smtClean="0"/>
              <a:t>DEP(s)</a:t>
            </a:r>
          </a:p>
          <a:p>
            <a:r>
              <a:rPr lang="en-US" dirty="0" smtClean="0"/>
              <a:t>Email request with access level and project to LRP/AS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to be linked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664" t="15912" r="4968" b="7479"/>
          <a:stretch>
            <a:fillRect/>
          </a:stretch>
        </p:blipFill>
        <p:spPr bwMode="auto">
          <a:xfrm>
            <a:off x="967354" y="1935163"/>
            <a:ext cx="720929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5562600"/>
            <a:ext cx="5638800" cy="4572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to be linked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529" t="15461" r="11699" b="14777"/>
          <a:stretch>
            <a:fillRect/>
          </a:stretch>
        </p:blipFill>
        <p:spPr bwMode="auto">
          <a:xfrm>
            <a:off x="890246" y="1935163"/>
            <a:ext cx="736350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NOI – Notice of Intent </a:t>
            </a:r>
          </a:p>
          <a:p>
            <a:pPr lvl="1"/>
            <a:r>
              <a:rPr lang="en-US" b="1" i="1" dirty="0" smtClean="0"/>
              <a:t>Replaces NOC – Notice of Construction CEM 2002, CEM-2004</a:t>
            </a:r>
          </a:p>
          <a:p>
            <a:pPr lvl="1"/>
            <a:r>
              <a:rPr lang="en-US" b="1" i="1" dirty="0" smtClean="0"/>
              <a:t>Various Permit Registration Documents (PRDs)</a:t>
            </a:r>
          </a:p>
          <a:p>
            <a:pPr lvl="1"/>
            <a:r>
              <a:rPr lang="en-US" b="1" i="1" dirty="0" smtClean="0"/>
              <a:t>SWPPP</a:t>
            </a:r>
          </a:p>
          <a:p>
            <a:r>
              <a:rPr lang="en-US" b="1" dirty="0" smtClean="0"/>
              <a:t>Ad Hoc Reports</a:t>
            </a:r>
          </a:p>
          <a:p>
            <a:pPr lvl="1"/>
            <a:r>
              <a:rPr lang="en-US" b="1" i="1" dirty="0" smtClean="0"/>
              <a:t>Discharges</a:t>
            </a:r>
          </a:p>
          <a:p>
            <a:r>
              <a:rPr lang="en-US" b="1" dirty="0" smtClean="0"/>
              <a:t>Annual Report</a:t>
            </a:r>
          </a:p>
          <a:p>
            <a:r>
              <a:rPr lang="en-US" b="1" dirty="0" smtClean="0"/>
              <a:t>NOT – Notice of Termination</a:t>
            </a:r>
          </a:p>
          <a:p>
            <a:pPr lvl="1"/>
            <a:r>
              <a:rPr lang="en-US" b="1" i="1" dirty="0" smtClean="0"/>
              <a:t>Replaces NOCC – Notice of Completion of Construction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Start </a:t>
            </a:r>
            <a:r>
              <a:rPr lang="en-US" dirty="0" smtClean="0"/>
              <a:t>date April 1, 2012</a:t>
            </a:r>
          </a:p>
          <a:p>
            <a:r>
              <a:rPr lang="en-US" dirty="0" smtClean="0"/>
              <a:t>Based on March 31 CPB 12-2 Initiating, Terminating, and Reporting on Projects Subject to the Provisions of the Construction General Permit</a:t>
            </a:r>
          </a:p>
          <a:p>
            <a:r>
              <a:rPr lang="en-US" dirty="0" smtClean="0"/>
              <a:t>Remember, September </a:t>
            </a:r>
            <a:r>
              <a:rPr lang="en-US" dirty="0" smtClean="0"/>
              <a:t>2, 2012 Annual Reports due to SMARTS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833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SMARTS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Step 1  : </a:t>
            </a:r>
            <a:r>
              <a:rPr lang="en-US" dirty="0"/>
              <a:t>Establish SMARTS </a:t>
            </a:r>
            <a:r>
              <a:rPr lang="en-US" dirty="0" smtClean="0"/>
              <a:t>User Accounts, Create Organization ID, Link</a:t>
            </a:r>
            <a:endParaRPr lang="en-US" dirty="0"/>
          </a:p>
          <a:p>
            <a:r>
              <a:rPr lang="en-US" dirty="0" smtClean="0"/>
              <a:t>Step 2: NOI Submittal and Certification: Enter project specific into </a:t>
            </a:r>
            <a:r>
              <a:rPr lang="en-US" dirty="0"/>
              <a:t>SMARTS electronic </a:t>
            </a:r>
            <a:r>
              <a:rPr lang="en-US" dirty="0" smtClean="0"/>
              <a:t>system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Step 3 Continuous or Ad Hoc Reporting</a:t>
            </a:r>
            <a:endParaRPr lang="en-US" dirty="0"/>
          </a:p>
          <a:p>
            <a:r>
              <a:rPr lang="en-US" dirty="0" smtClean="0"/>
              <a:t>Step 4:  </a:t>
            </a:r>
            <a:r>
              <a:rPr lang="en-US" dirty="0"/>
              <a:t>Annual </a:t>
            </a:r>
            <a:r>
              <a:rPr lang="en-US" dirty="0" smtClean="0"/>
              <a:t>Reports</a:t>
            </a:r>
            <a:endParaRPr lang="en-US" dirty="0"/>
          </a:p>
          <a:p>
            <a:r>
              <a:rPr lang="en-US" dirty="0" smtClean="0"/>
              <a:t>Step 5: </a:t>
            </a:r>
            <a:r>
              <a:rPr lang="en-US" dirty="0"/>
              <a:t>Closeout, </a:t>
            </a:r>
            <a:r>
              <a:rPr lang="en-US" dirty="0" smtClean="0"/>
              <a:t> </a:t>
            </a:r>
            <a:r>
              <a:rPr lang="en-US" dirty="0"/>
              <a:t>NOT</a:t>
            </a:r>
          </a:p>
          <a:p>
            <a:r>
              <a:rPr lang="en-US" dirty="0" smtClean="0"/>
              <a:t>Step 6 : Erosivity Waiver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16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Construction Division</a:t>
            </a:r>
            <a:br>
              <a:rPr lang="en-US" dirty="0" smtClean="0">
                <a:hlinkClick r:id="rId3"/>
              </a:rPr>
            </a:br>
            <a:r>
              <a:rPr lang="en-US" dirty="0" smtClean="0">
                <a:hlinkClick r:id="rId4"/>
              </a:rPr>
              <a:t>www.dot.ca.gov/hq/construc/stormwater</a:t>
            </a:r>
            <a:endParaRPr lang="en-US" dirty="0" smtClean="0"/>
          </a:p>
          <a:p>
            <a:r>
              <a:rPr lang="en-US" dirty="0" smtClean="0"/>
              <a:t>Division of Environmental Analysis</a:t>
            </a: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www.dot.ca.gov/env/stormwater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SWRCB www.waterboards.ca.gov/water_issues/programs/stormwater</a:t>
            </a:r>
            <a:r>
              <a:rPr lang="en-US" dirty="0"/>
              <a:t>/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altrans 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6019800"/>
            <a:ext cx="619125" cy="5810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726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Joyce Brenner, Chief Water Quality</a:t>
            </a:r>
          </a:p>
          <a:p>
            <a:r>
              <a:rPr lang="en-US" dirty="0" smtClean="0"/>
              <a:t>Robert Effinger, Chief Environmental Compliance and Training </a:t>
            </a:r>
          </a:p>
          <a:p>
            <a:r>
              <a:rPr lang="en-US" dirty="0" smtClean="0"/>
              <a:t>Tim Sobelman Chief Design - Stormwater</a:t>
            </a:r>
          </a:p>
          <a:p>
            <a:r>
              <a:rPr lang="en-US" dirty="0" smtClean="0"/>
              <a:t>Hamid Hakim, Construction Storm water Coordinator </a:t>
            </a:r>
          </a:p>
          <a:p>
            <a:r>
              <a:rPr lang="en-US" dirty="0" smtClean="0"/>
              <a:t>Sarah Picker – Environmental Compliance and Training 916 719-4070</a:t>
            </a:r>
            <a:endParaRPr lang="en-US" dirty="0"/>
          </a:p>
        </p:txBody>
      </p:sp>
      <p:pic>
        <p:nvPicPr>
          <p:cNvPr id="4" name="Picture 3" descr="caltrans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5943600"/>
            <a:ext cx="619125" cy="5810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8729-DEC8-4363-8CDE-F120AD37612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174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7201"/>
            <a:ext cx="7772400" cy="5410199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Today’s Agenda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9-9:15  Greetings and slide show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9:15 – 10:30  manual overview (this portion may vary depending on participation from attendees)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10:30 – 10:45 Questions and Answers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11:00 Adjourn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Internet based system</a:t>
            </a:r>
          </a:p>
          <a:p>
            <a:r>
              <a:rPr lang="en-US" b="1" i="1" dirty="0" smtClean="0"/>
              <a:t>For use by anyone subject to the CGP (MS4?)</a:t>
            </a:r>
          </a:p>
          <a:p>
            <a:r>
              <a:rPr lang="en-US" b="1" i="1" dirty="0" smtClean="0"/>
              <a:t>Application for permit coverage</a:t>
            </a:r>
          </a:p>
          <a:p>
            <a:r>
              <a:rPr lang="en-US" b="1" i="1" dirty="0" smtClean="0"/>
              <a:t>Reporting system</a:t>
            </a:r>
          </a:p>
          <a:p>
            <a:r>
              <a:rPr lang="en-US" b="1" i="1" dirty="0" smtClean="0"/>
              <a:t>Termination</a:t>
            </a:r>
          </a:p>
          <a:p>
            <a:r>
              <a:rPr lang="en-US" b="1" i="1" dirty="0" smtClean="0"/>
              <a:t>State and Regional water quality control board regulation</a:t>
            </a:r>
          </a:p>
          <a:p>
            <a:r>
              <a:rPr lang="en-US" b="1" i="1" dirty="0" smtClean="0"/>
              <a:t>Public review and regulation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SMARTS -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LRP – Legally Responsible Person</a:t>
            </a:r>
          </a:p>
          <a:p>
            <a:r>
              <a:rPr lang="en-US" b="1" i="1" dirty="0" smtClean="0"/>
              <a:t>AS – Assigned Signatory</a:t>
            </a:r>
          </a:p>
          <a:p>
            <a:r>
              <a:rPr lang="en-US" b="1" i="1" dirty="0" smtClean="0"/>
              <a:t>DS/DEP – Data Submitter/Data Entry Person</a:t>
            </a:r>
          </a:p>
          <a:p>
            <a:r>
              <a:rPr lang="en-US" b="1" i="1" dirty="0" smtClean="0"/>
              <a:t>Administrator</a:t>
            </a:r>
          </a:p>
          <a:p>
            <a:r>
              <a:rPr lang="en-US" b="1" i="1" dirty="0" smtClean="0"/>
              <a:t>Public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SMARTS -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LRP – Legally Responsible Person</a:t>
            </a:r>
          </a:p>
          <a:p>
            <a:pPr lvl="1"/>
            <a:r>
              <a:rPr lang="en-US" b="1" i="1" dirty="0" smtClean="0"/>
              <a:t>Project proponent</a:t>
            </a:r>
          </a:p>
          <a:p>
            <a:pPr lvl="1"/>
            <a:r>
              <a:rPr lang="en-US" b="1" i="1" dirty="0" smtClean="0"/>
              <a:t>Posses a real property interest</a:t>
            </a:r>
          </a:p>
          <a:p>
            <a:pPr lvl="1"/>
            <a:r>
              <a:rPr lang="en-US" b="1" i="1" dirty="0" smtClean="0"/>
              <a:t>Where multiple entities can serve, select one</a:t>
            </a:r>
          </a:p>
          <a:p>
            <a:pPr lvl="1"/>
            <a:r>
              <a:rPr lang="en-US" b="1" i="1" dirty="0" smtClean="0"/>
              <a:t>Responsible for compliance with the permit</a:t>
            </a:r>
          </a:p>
          <a:p>
            <a:pPr lvl="1"/>
            <a:r>
              <a:rPr lang="en-US" b="1" i="1" dirty="0" smtClean="0"/>
              <a:t>Certifies </a:t>
            </a:r>
          </a:p>
          <a:p>
            <a:pPr lvl="1"/>
            <a:r>
              <a:rPr lang="en-US" b="1" i="1" dirty="0"/>
              <a:t>In Caltrans: the District Director</a:t>
            </a:r>
          </a:p>
          <a:p>
            <a:pPr lvl="1"/>
            <a:r>
              <a:rPr lang="en-US" b="1" i="1" dirty="0" smtClean="0"/>
              <a:t>Can designate (link) a back-up LRP (up to 3 each)</a:t>
            </a:r>
          </a:p>
          <a:p>
            <a:pPr lvl="1"/>
            <a:r>
              <a:rPr lang="en-US" b="1" i="1" dirty="0" smtClean="0"/>
              <a:t>Deputy District Director can be a back up LRP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SMARTS -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AS – Assigned Signatory</a:t>
            </a:r>
          </a:p>
          <a:p>
            <a:pPr lvl="1"/>
            <a:r>
              <a:rPr lang="en-US" b="1" i="1" dirty="0" smtClean="0"/>
              <a:t>Authorized by the LRP to sign, certify and submit PRDs, NOT and other documents</a:t>
            </a:r>
          </a:p>
          <a:p>
            <a:pPr lvl="1"/>
            <a:r>
              <a:rPr lang="en-US" b="1" i="1" dirty="0" smtClean="0"/>
              <a:t>“a principal executive officer with managerial responsibility over the construction” project (including …project engineer, …, resident engineer)</a:t>
            </a:r>
          </a:p>
          <a:p>
            <a:pPr lvl="1"/>
            <a:r>
              <a:rPr lang="en-US" b="1" i="1" dirty="0" smtClean="0"/>
              <a:t>Can be</a:t>
            </a:r>
          </a:p>
          <a:p>
            <a:pPr lvl="2"/>
            <a:r>
              <a:rPr lang="en-US" b="1" i="1" dirty="0" smtClean="0"/>
              <a:t>RE, PE, CSWC, NPDES Coordinator, RW CM, ACE, CM</a:t>
            </a:r>
          </a:p>
          <a:p>
            <a:pPr lvl="1"/>
            <a:r>
              <a:rPr lang="en-US" b="1" i="1" dirty="0" smtClean="0"/>
              <a:t>Cannot be the contractor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SMARTS -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 Submitter or Data Entry Person</a:t>
            </a:r>
          </a:p>
          <a:p>
            <a:pPr lvl="1"/>
            <a:r>
              <a:rPr lang="en-US" b="1" i="1" dirty="0" smtClean="0"/>
              <a:t>Assigned the role by the LRP or the AS</a:t>
            </a:r>
          </a:p>
          <a:p>
            <a:pPr lvl="1"/>
            <a:r>
              <a:rPr lang="en-US" b="1" i="1" dirty="0" smtClean="0"/>
              <a:t>Allowed to enter data or upload documents; cannot certify the data/documents</a:t>
            </a:r>
          </a:p>
          <a:p>
            <a:pPr lvl="1"/>
            <a:r>
              <a:rPr lang="en-US" b="1" i="1" dirty="0" smtClean="0"/>
              <a:t>Inspector, office staff</a:t>
            </a:r>
          </a:p>
          <a:p>
            <a:pPr lvl="1"/>
            <a:r>
              <a:rPr lang="en-US" b="1" i="1" dirty="0" smtClean="0"/>
              <a:t>As discussed in CPB 12-2, cannot be contractor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SMARTS -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Administrator</a:t>
            </a:r>
          </a:p>
          <a:p>
            <a:pPr lvl="1"/>
            <a:r>
              <a:rPr lang="en-US" b="1" i="1" dirty="0" smtClean="0"/>
              <a:t>Limited to SWRQB and RWQCB staff</a:t>
            </a:r>
          </a:p>
          <a:p>
            <a:r>
              <a:rPr lang="en-US" b="1" dirty="0" smtClean="0"/>
              <a:t>Public</a:t>
            </a:r>
          </a:p>
          <a:p>
            <a:pPr lvl="1"/>
            <a:r>
              <a:rPr lang="en-US" b="1" i="1" dirty="0" smtClean="0"/>
              <a:t>Viewing of information uploaded and certified in the system</a:t>
            </a:r>
          </a:p>
          <a:p>
            <a:pPr lvl="1"/>
            <a:r>
              <a:rPr lang="en-US" b="1" i="1" dirty="0" smtClean="0"/>
              <a:t>Cannot view uncertified material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SMARTS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8" t="17102" r="1836" b="4561"/>
          <a:stretch>
            <a:fillRect/>
          </a:stretch>
        </p:blipFill>
        <p:spPr bwMode="auto">
          <a:xfrm>
            <a:off x="685800" y="1901434"/>
            <a:ext cx="7291469" cy="472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918" t="16382" r="2753" b="3276"/>
          <a:stretch>
            <a:fillRect/>
          </a:stretch>
        </p:blipFill>
        <p:spPr bwMode="auto">
          <a:xfrm>
            <a:off x="685800" y="1905000"/>
            <a:ext cx="6781799" cy="475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C4BD9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643</Words>
  <Application>Microsoft Office PowerPoint</Application>
  <PresentationFormat>On-screen Show (4:3)</PresentationFormat>
  <Paragraphs>123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SMARTS</vt:lpstr>
      <vt:lpstr>Slide 2</vt:lpstr>
      <vt:lpstr>SMARTS</vt:lpstr>
      <vt:lpstr>SMARTS - Access</vt:lpstr>
      <vt:lpstr>SMARTS - Roles</vt:lpstr>
      <vt:lpstr>SMARTS - Roles</vt:lpstr>
      <vt:lpstr>SMARTS - Roles</vt:lpstr>
      <vt:lpstr>SMARTS - Roles</vt:lpstr>
      <vt:lpstr>Finding SMARTS</vt:lpstr>
      <vt:lpstr>Establish an ID</vt:lpstr>
      <vt:lpstr>Establish an ID</vt:lpstr>
      <vt:lpstr>Request to be linked</vt:lpstr>
      <vt:lpstr>Request to be linked</vt:lpstr>
      <vt:lpstr>Request to be linked</vt:lpstr>
      <vt:lpstr>Reporting</vt:lpstr>
      <vt:lpstr>Schedule </vt:lpstr>
      <vt:lpstr>SMARTS Steps</vt:lpstr>
      <vt:lpstr>Resources</vt:lpstr>
      <vt:lpstr>Questions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boss</dc:title>
  <dc:creator>slp</dc:creator>
  <cp:lastModifiedBy>s125816</cp:lastModifiedBy>
  <cp:revision>232</cp:revision>
  <dcterms:created xsi:type="dcterms:W3CDTF">2010-11-08T00:21:29Z</dcterms:created>
  <dcterms:modified xsi:type="dcterms:W3CDTF">2012-04-11T20:46:02Z</dcterms:modified>
</cp:coreProperties>
</file>