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458" r:id="rId2"/>
    <p:sldId id="474" r:id="rId3"/>
    <p:sldId id="461" r:id="rId4"/>
    <p:sldId id="477" r:id="rId5"/>
    <p:sldId id="475" r:id="rId6"/>
    <p:sldId id="363" r:id="rId7"/>
    <p:sldId id="469" r:id="rId8"/>
    <p:sldId id="470" r:id="rId9"/>
    <p:sldId id="471" r:id="rId10"/>
    <p:sldId id="472" r:id="rId11"/>
    <p:sldId id="459" r:id="rId12"/>
    <p:sldId id="393" r:id="rId13"/>
    <p:sldId id="462" r:id="rId14"/>
    <p:sldId id="479" r:id="rId15"/>
    <p:sldId id="478" r:id="rId16"/>
    <p:sldId id="365" r:id="rId17"/>
    <p:sldId id="366" r:id="rId18"/>
    <p:sldId id="372" r:id="rId19"/>
    <p:sldId id="367" r:id="rId20"/>
    <p:sldId id="394" r:id="rId21"/>
    <p:sldId id="395" r:id="rId22"/>
    <p:sldId id="457" r:id="rId23"/>
    <p:sldId id="404" r:id="rId24"/>
    <p:sldId id="448" r:id="rId25"/>
    <p:sldId id="449" r:id="rId26"/>
    <p:sldId id="465" r:id="rId27"/>
    <p:sldId id="480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15" autoAdjust="0"/>
    <p:restoredTop sz="86447" autoAdjust="0"/>
  </p:normalViewPr>
  <p:slideViewPr>
    <p:cSldViewPr>
      <p:cViewPr>
        <p:scale>
          <a:sx n="62" d="100"/>
          <a:sy n="62" d="100"/>
        </p:scale>
        <p:origin x="-1104" y="-7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59090-D056-414B-BEB5-5C7B7776E692}" type="datetimeFigureOut">
              <a:rPr lang="en-US" smtClean="0"/>
              <a:pPr/>
              <a:t>9/12/2011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2A6ECB-F951-40BE-AA88-B6D1984D245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0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A6ECB-F951-40BE-AA88-B6D1984D2451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Kamran Njihiri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A6ECB-F951-40BE-AA88-B6D1984D245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342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A6ECB-F951-40BE-AA88-B6D1984D2451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2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E307-938C-419C-866D-2B98AAB79B54}" type="datetime1">
              <a:rPr lang="en-US" smtClean="0"/>
              <a:pPr/>
              <a:t>9/12/2011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D8729-DEC8-4363-8CDE-F120AD3761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994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67F8D-42B1-4DE6-BE6E-3B1647465462}" type="datetime1">
              <a:rPr lang="en-US" smtClean="0"/>
              <a:pPr/>
              <a:t>9/12/2011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D8729-DEC8-4363-8CDE-F120AD3761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7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56EE1-F9B1-4994-B21B-746AE35FD806}" type="datetime1">
              <a:rPr lang="en-US" smtClean="0"/>
              <a:pPr/>
              <a:t>9/12/2011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D8729-DEC8-4363-8CDE-F120AD3761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273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DAB5-0EBA-49F3-98A7-1338A86C1EBC}" type="datetime1">
              <a:rPr lang="en-US" smtClean="0"/>
              <a:pPr/>
              <a:t>9/12/2011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D8729-DEC8-4363-8CDE-F120AD3761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265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06814-6561-45BA-A70D-29750B2412FD}" type="datetime1">
              <a:rPr lang="en-US" smtClean="0"/>
              <a:pPr/>
              <a:t>9/12/2011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D8729-DEC8-4363-8CDE-F120AD3761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464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F9902-2F95-4F0E-8708-31C975650D61}" type="datetime1">
              <a:rPr lang="en-US" smtClean="0"/>
              <a:pPr/>
              <a:t>9/12/2011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D8729-DEC8-4363-8CDE-F120AD3761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772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94F71-E896-4739-BD0A-2009FA892735}" type="datetime1">
              <a:rPr lang="en-US" smtClean="0"/>
              <a:pPr/>
              <a:t>9/12/2011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D8729-DEC8-4363-8CDE-F120AD3761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775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4C16B-3F2E-4A12-8CBC-CE23BDE4C82F}" type="datetime1">
              <a:rPr lang="en-US" smtClean="0"/>
              <a:pPr/>
              <a:t>9/12/2011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D8729-DEC8-4363-8CDE-F120AD3761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73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FC734-C178-49C5-9512-414DA0C47EDB}" type="datetime1">
              <a:rPr lang="en-US" smtClean="0"/>
              <a:pPr/>
              <a:t>9/12/2011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D8729-DEC8-4363-8CDE-F120AD3761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717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857F6-33B9-45A2-B222-AEA9B0D4E924}" type="datetime1">
              <a:rPr lang="en-US" smtClean="0"/>
              <a:pPr/>
              <a:t>9/12/2011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D8729-DEC8-4363-8CDE-F120AD3761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128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25C81-FC7C-4DD4-90EA-886EF4BF1E4D}" type="datetime1">
              <a:rPr lang="en-US" smtClean="0"/>
              <a:pPr/>
              <a:t>9/12/2011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D8729-DEC8-4363-8CDE-F120AD3761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90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6A205-9675-4B38-A4EA-B338A2338470}" type="datetime1">
              <a:rPr lang="en-US" smtClean="0"/>
              <a:pPr/>
              <a:t>9/12/2011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D8729-DEC8-4363-8CDE-F120AD3761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083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t.ca.gov/hq/construc/stormwater/,DanaInfo=www.dot.ca.gov+stormwater1.ht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hyperlink" Target="http://www.dot.ca.gov/env/stormwater" TargetMode="External"/><Relationship Id="rId4" Type="http://schemas.openxmlformats.org/officeDocument/2006/relationships/hyperlink" Target="http://www.dot.ca.gov/hq/construc/stormwater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SMARTS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  <a:p>
            <a:r>
              <a:rPr lang="en-US" dirty="0" smtClean="0"/>
              <a:t>CGP transition plan</a:t>
            </a:r>
          </a:p>
          <a:p>
            <a:r>
              <a:rPr lang="en-US" dirty="0" smtClean="0"/>
              <a:t>Pilot project discussion</a:t>
            </a:r>
          </a:p>
          <a:p>
            <a:r>
              <a:rPr lang="en-US" dirty="0" smtClean="0"/>
              <a:t>SMARTS </a:t>
            </a:r>
            <a:r>
              <a:rPr lang="en-US" dirty="0"/>
              <a:t>Manual review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00800" y="6019800"/>
            <a:ext cx="2286000" cy="701675"/>
          </a:xfrm>
        </p:spPr>
        <p:txBody>
          <a:bodyPr/>
          <a:lstStyle/>
          <a:p>
            <a:fld id="{D97D8129-4C7E-4FE1-8CBE-B13D2EE02FFA}" type="slidenum">
              <a:rPr lang="en-US" sz="1600" smtClean="0"/>
              <a:pPr/>
              <a:t>1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54956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On going Construction Contracts Plan</a:t>
            </a:r>
          </a:p>
        </p:txBody>
      </p:sp>
      <p:sp>
        <p:nvSpPr>
          <p:cNvPr id="3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609600" y="2438400"/>
            <a:ext cx="2209800" cy="838200"/>
          </a:xfrm>
          <a:ln>
            <a:solidFill>
              <a:srgbClr val="FFFFCC"/>
            </a:solidFill>
          </a:ln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sz="1600" dirty="0" smtClean="0"/>
              <a:t>LRP to establish user accounts in SMARTS </a:t>
            </a:r>
          </a:p>
          <a:p>
            <a:pPr marL="0" indent="0">
              <a:buFont typeface="Wingdings" pitchFamily="2" charset="2"/>
              <a:buNone/>
            </a:pPr>
            <a:endParaRPr lang="en-US" sz="1600" dirty="0" smtClean="0"/>
          </a:p>
          <a:p>
            <a:pPr marL="0" indent="0">
              <a:buFont typeface="Wingdings" pitchFamily="2" charset="2"/>
              <a:buNone/>
            </a:pPr>
            <a:endParaRPr lang="en-US" sz="1600" dirty="0" smtClean="0"/>
          </a:p>
          <a:p>
            <a:pPr marL="0" indent="0">
              <a:buFont typeface="Wingdings" pitchFamily="2" charset="2"/>
              <a:buNone/>
            </a:pPr>
            <a:endParaRPr lang="en-US" sz="1600" dirty="0" smtClean="0"/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4876800" y="2743200"/>
            <a:ext cx="3276600" cy="2696123"/>
          </a:xfrm>
          <a:prstGeom prst="rect">
            <a:avLst/>
          </a:prstGeom>
          <a:noFill/>
          <a:ln w="9525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dirty="0"/>
              <a:t>Construction Assigned Signatories </a:t>
            </a:r>
            <a:r>
              <a:rPr lang="en-US" dirty="0" smtClean="0"/>
              <a:t>, RE </a:t>
            </a:r>
            <a:r>
              <a:rPr lang="en-US" dirty="0"/>
              <a:t>uploads PRDs onto SMARTS:</a:t>
            </a:r>
          </a:p>
          <a:p>
            <a:pPr eaLnBrk="0" hangingPunct="0">
              <a:spcBef>
                <a:spcPct val="20000"/>
              </a:spcBef>
              <a:buClr>
                <a:schemeClr val="tx1"/>
              </a:buClr>
              <a:buSzPct val="110000"/>
              <a:buFontTx/>
              <a:buChar char="•"/>
            </a:pPr>
            <a:r>
              <a:rPr lang="en-US" dirty="0" smtClean="0"/>
              <a:t> </a:t>
            </a:r>
            <a:r>
              <a:rPr lang="en-US" dirty="0"/>
              <a:t>Site Maps</a:t>
            </a:r>
          </a:p>
          <a:p>
            <a:pPr eaLnBrk="0" hangingPunct="0">
              <a:spcBef>
                <a:spcPct val="20000"/>
              </a:spcBef>
              <a:buClr>
                <a:schemeClr val="tx1"/>
              </a:buClr>
              <a:buSzPct val="110000"/>
              <a:buFontTx/>
              <a:buChar char="•"/>
            </a:pPr>
            <a:r>
              <a:rPr lang="en-US" dirty="0"/>
              <a:t> Risk Assessment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Contractor’s </a:t>
            </a:r>
            <a:r>
              <a:rPr lang="en-US" dirty="0"/>
              <a:t>(SWPPP)</a:t>
            </a:r>
          </a:p>
          <a:p>
            <a:pPr marL="0" lvl="1">
              <a:buFontTx/>
              <a:buChar char="•"/>
            </a:pPr>
            <a:r>
              <a:rPr lang="en-US" dirty="0"/>
              <a:t> Monitoring Reports </a:t>
            </a:r>
          </a:p>
          <a:p>
            <a:pPr marL="0" lvl="1">
              <a:buFontTx/>
              <a:buChar char="•"/>
            </a:pPr>
            <a:r>
              <a:rPr lang="en-US" dirty="0"/>
              <a:t> certify</a:t>
            </a:r>
          </a:p>
          <a:p>
            <a:pPr marL="0" lvl="1"/>
            <a:endParaRPr lang="en-US" dirty="0">
              <a:solidFill>
                <a:srgbClr val="FF9900"/>
              </a:solidFill>
            </a:endParaRPr>
          </a:p>
        </p:txBody>
      </p:sp>
      <p:sp>
        <p:nvSpPr>
          <p:cNvPr id="10245" name="Right Arrow 11"/>
          <p:cNvSpPr>
            <a:spLocks noChangeArrowheads="1"/>
          </p:cNvSpPr>
          <p:nvPr/>
        </p:nvSpPr>
        <p:spPr bwMode="auto">
          <a:xfrm rot="-5400000">
            <a:off x="2621756" y="2559844"/>
            <a:ext cx="1347788" cy="342900"/>
          </a:xfrm>
          <a:prstGeom prst="rightArrow">
            <a:avLst>
              <a:gd name="adj1" fmla="val 50009"/>
              <a:gd name="adj2" fmla="val 115369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vert="eaVert" wrap="none"/>
          <a:lstStyle/>
          <a:p>
            <a:endParaRPr lang="en-US" dirty="0"/>
          </a:p>
        </p:txBody>
      </p:sp>
      <p:sp>
        <p:nvSpPr>
          <p:cNvPr id="10248" name="Right Arrow 24"/>
          <p:cNvSpPr>
            <a:spLocks noChangeArrowheads="1"/>
          </p:cNvSpPr>
          <p:nvPr/>
        </p:nvSpPr>
        <p:spPr bwMode="auto">
          <a:xfrm rot="-5400000">
            <a:off x="4623593" y="2234407"/>
            <a:ext cx="696913" cy="342900"/>
          </a:xfrm>
          <a:prstGeom prst="rightArrow">
            <a:avLst>
              <a:gd name="adj1" fmla="val 50000"/>
              <a:gd name="adj2" fmla="val 56126"/>
            </a:avLst>
          </a:prstGeom>
          <a:solidFill>
            <a:srgbClr val="FF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vert="eaVert" wrap="none"/>
          <a:lstStyle/>
          <a:p>
            <a:endParaRPr lang="en-US" dirty="0"/>
          </a:p>
        </p:txBody>
      </p:sp>
      <p:sp>
        <p:nvSpPr>
          <p:cNvPr id="10249" name="Rectangle 25"/>
          <p:cNvSpPr>
            <a:spLocks noChangeArrowheads="1"/>
          </p:cNvSpPr>
          <p:nvPr/>
        </p:nvSpPr>
        <p:spPr bwMode="auto">
          <a:xfrm>
            <a:off x="2438400" y="1447800"/>
            <a:ext cx="3581400" cy="609600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 algn="ctr"/>
            <a:r>
              <a:rPr lang="en-US" dirty="0"/>
              <a:t>State Board’s Construction Database</a:t>
            </a:r>
          </a:p>
          <a:p>
            <a:pPr algn="ctr"/>
            <a:r>
              <a:rPr lang="en-US" dirty="0"/>
              <a:t>- SMARTS</a:t>
            </a:r>
          </a:p>
        </p:txBody>
      </p:sp>
      <p:sp>
        <p:nvSpPr>
          <p:cNvPr id="2" name="Content Placeholder 2" descr="Rectangle: Click to edit Master text styles&#10;Second level&#10;Third level&#10;Fourth level&#10;Fifth level"/>
          <p:cNvSpPr>
            <a:spLocks/>
          </p:cNvSpPr>
          <p:nvPr/>
        </p:nvSpPr>
        <p:spPr bwMode="auto">
          <a:xfrm>
            <a:off x="609600" y="3429000"/>
            <a:ext cx="2819400" cy="1066800"/>
          </a:xfrm>
          <a:prstGeom prst="rect">
            <a:avLst/>
          </a:prstGeom>
          <a:noFill/>
          <a:ln w="9525">
            <a:solidFill>
              <a:srgbClr val="FFFF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dirty="0" smtClean="0"/>
              <a:t>LRP </a:t>
            </a:r>
            <a:r>
              <a:rPr lang="en-US" dirty="0"/>
              <a:t>to delegate authority to </a:t>
            </a:r>
            <a:r>
              <a:rPr lang="en-US" dirty="0" smtClean="0"/>
              <a:t>Backup LRPs and/or Assigned </a:t>
            </a:r>
            <a:r>
              <a:rPr lang="en-US" dirty="0"/>
              <a:t>Signatories to file PRDS.</a:t>
            </a:r>
          </a:p>
        </p:txBody>
      </p:sp>
      <p:sp>
        <p:nvSpPr>
          <p:cNvPr id="4" name="Content Placeholder 2" descr="Rectangle: Click to edit Master text styles&#10;Second level&#10;Third level&#10;Fourth level&#10;Fifth level"/>
          <p:cNvSpPr>
            <a:spLocks/>
          </p:cNvSpPr>
          <p:nvPr/>
        </p:nvSpPr>
        <p:spPr bwMode="auto">
          <a:xfrm>
            <a:off x="609600" y="4724400"/>
            <a:ext cx="3276600" cy="1752600"/>
          </a:xfrm>
          <a:prstGeom prst="rect">
            <a:avLst/>
          </a:prstGeom>
          <a:noFill/>
          <a:ln w="9525">
            <a:solidFill>
              <a:srgbClr val="FFFF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10254" name="Right Arrow 11"/>
          <p:cNvSpPr>
            <a:spLocks noChangeArrowheads="1"/>
          </p:cNvSpPr>
          <p:nvPr/>
        </p:nvSpPr>
        <p:spPr bwMode="auto">
          <a:xfrm rot="-5400000">
            <a:off x="2495550" y="2076450"/>
            <a:ext cx="381000" cy="342900"/>
          </a:xfrm>
          <a:prstGeom prst="rightArrow">
            <a:avLst>
              <a:gd name="adj1" fmla="val 50009"/>
              <a:gd name="adj2" fmla="val 32613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vert="eaVert" wrap="none"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D8729-DEC8-4363-8CDE-F120AD376123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58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State Water Board’s Storm Water Multi Application System (SMARTS)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Electronic file (e-file) permit compliance documents</a:t>
            </a:r>
          </a:p>
          <a:p>
            <a:r>
              <a:rPr lang="en-US" dirty="0" smtClean="0"/>
              <a:t>Documents called Permit Registration Documents (PRDs)</a:t>
            </a:r>
          </a:p>
          <a:p>
            <a:r>
              <a:rPr lang="en-US" dirty="0" smtClean="0"/>
              <a:t>Internet based platform</a:t>
            </a:r>
          </a:p>
          <a:p>
            <a:r>
              <a:rPr lang="en-US" dirty="0" smtClean="0"/>
              <a:t>Self-reporting system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Not only Caltrans projects, industrial permits</a:t>
            </a:r>
          </a:p>
          <a:p>
            <a:r>
              <a:rPr lang="en-US" dirty="0" smtClean="0"/>
              <a:t>Transition from paper based compliance documents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D8729-DEC8-4363-8CDE-F120AD376123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776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Schedule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  <a:p>
            <a:r>
              <a:rPr lang="en-US" dirty="0" smtClean="0"/>
              <a:t>Now</a:t>
            </a:r>
          </a:p>
          <a:p>
            <a:r>
              <a:rPr lang="en-US" dirty="0" smtClean="0"/>
              <a:t>Hard start date January 1, 2012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D8729-DEC8-4363-8CDE-F120AD376123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3300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LRP, one</a:t>
            </a:r>
          </a:p>
          <a:p>
            <a:r>
              <a:rPr lang="en-US" dirty="0" smtClean="0"/>
              <a:t>Backup LRP; up to three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Assigned signatory; no limit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Data Submitter; no limit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District Director</a:t>
            </a:r>
          </a:p>
          <a:p>
            <a:r>
              <a:rPr lang="en-US" dirty="0" smtClean="0"/>
              <a:t>Deputy Directors, NPDES Coordinator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Resident Engineer, Construction Storm water Coordinator, District NPDES Coordinator</a:t>
            </a:r>
          </a:p>
          <a:p>
            <a:endParaRPr lang="en-US" dirty="0" smtClean="0"/>
          </a:p>
          <a:p>
            <a:r>
              <a:rPr lang="en-US" dirty="0" smtClean="0"/>
              <a:t>Inspector</a:t>
            </a:r>
          </a:p>
          <a:p>
            <a:r>
              <a:rPr lang="en-US" dirty="0" smtClean="0"/>
              <a:t>QSD</a:t>
            </a:r>
          </a:p>
          <a:p>
            <a:r>
              <a:rPr lang="en-US" dirty="0" smtClean="0"/>
              <a:t>QSP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D8729-DEC8-4363-8CDE-F120AD376123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7268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SMARTS </a:t>
            </a:r>
            <a:r>
              <a:rPr lang="en-US" dirty="0" smtClean="0"/>
              <a:t>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Step 1  : </a:t>
            </a:r>
            <a:r>
              <a:rPr lang="en-US" dirty="0"/>
              <a:t>Establish SMARTS </a:t>
            </a:r>
            <a:r>
              <a:rPr lang="en-US" dirty="0" smtClean="0"/>
              <a:t>User Accounts, Create Organization ID, Link</a:t>
            </a:r>
            <a:endParaRPr lang="en-US" dirty="0"/>
          </a:p>
          <a:p>
            <a:r>
              <a:rPr lang="en-US" dirty="0" smtClean="0"/>
              <a:t>Step 2: NOI Submittal and Certification: Enter project specific into </a:t>
            </a:r>
            <a:r>
              <a:rPr lang="en-US" dirty="0"/>
              <a:t>SMARTS electronic </a:t>
            </a:r>
            <a:r>
              <a:rPr lang="en-US" dirty="0" smtClean="0"/>
              <a:t>system</a:t>
            </a:r>
            <a:r>
              <a:rPr lang="en-US" dirty="0"/>
              <a:t> </a:t>
            </a:r>
            <a:endParaRPr lang="en-US" dirty="0" smtClean="0"/>
          </a:p>
          <a:p>
            <a:r>
              <a:rPr lang="en-US" dirty="0" smtClean="0"/>
              <a:t>Step 3 Continuous or Ad Hoc Reporting</a:t>
            </a:r>
            <a:endParaRPr lang="en-US" dirty="0"/>
          </a:p>
          <a:p>
            <a:r>
              <a:rPr lang="en-US" dirty="0" smtClean="0"/>
              <a:t>Step 4:  </a:t>
            </a:r>
            <a:r>
              <a:rPr lang="en-US" dirty="0"/>
              <a:t>Annual </a:t>
            </a:r>
            <a:r>
              <a:rPr lang="en-US" dirty="0" smtClean="0"/>
              <a:t>Reports</a:t>
            </a:r>
            <a:endParaRPr lang="en-US" dirty="0"/>
          </a:p>
          <a:p>
            <a:r>
              <a:rPr lang="en-US" dirty="0" smtClean="0"/>
              <a:t>Step 5: </a:t>
            </a:r>
            <a:r>
              <a:rPr lang="en-US" dirty="0"/>
              <a:t>Closeout, </a:t>
            </a:r>
            <a:r>
              <a:rPr lang="en-US" dirty="0" smtClean="0"/>
              <a:t> </a:t>
            </a:r>
            <a:r>
              <a:rPr lang="en-US" dirty="0"/>
              <a:t>NOT</a:t>
            </a:r>
          </a:p>
          <a:p>
            <a:r>
              <a:rPr lang="en-US" dirty="0" smtClean="0"/>
              <a:t>Step 6 : Erosivity Waiver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D8729-DEC8-4363-8CDE-F120AD376123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61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SMARTS Manual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To assist RE in compliance</a:t>
            </a:r>
          </a:p>
          <a:p>
            <a:r>
              <a:rPr lang="en-US" dirty="0" smtClean="0"/>
              <a:t>Describe steps</a:t>
            </a:r>
          </a:p>
          <a:p>
            <a:r>
              <a:rPr lang="en-US" dirty="0" smtClean="0"/>
              <a:t>where data comes from</a:t>
            </a:r>
          </a:p>
          <a:p>
            <a:r>
              <a:rPr lang="en-US" dirty="0" smtClean="0"/>
              <a:t>Screen shots</a:t>
            </a:r>
          </a:p>
          <a:p>
            <a:r>
              <a:rPr lang="en-US" dirty="0" smtClean="0"/>
              <a:t>Total SMARTS for GCP has six steps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As of September 8, 2011 Manual address first four steps</a:t>
            </a:r>
          </a:p>
          <a:p>
            <a:r>
              <a:rPr lang="en-US" dirty="0" smtClean="0"/>
              <a:t>Establish User accounts,  Create Organization ID and Link</a:t>
            </a:r>
          </a:p>
          <a:p>
            <a:r>
              <a:rPr lang="en-US" dirty="0" smtClean="0"/>
              <a:t>NOI submittal and Certification</a:t>
            </a:r>
          </a:p>
          <a:p>
            <a:r>
              <a:rPr lang="en-US" dirty="0" smtClean="0"/>
              <a:t>Continuous or Ad Hoc Reporting</a:t>
            </a:r>
          </a:p>
          <a:p>
            <a:r>
              <a:rPr lang="en-US" dirty="0" smtClean="0"/>
              <a:t>Annual report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D8729-DEC8-4363-8CDE-F120AD376123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7078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/>
              <a:t>Step 1 </a:t>
            </a:r>
            <a:r>
              <a:rPr lang="en-US" dirty="0" smtClean="0"/>
              <a:t>Establish </a:t>
            </a:r>
            <a:r>
              <a:rPr lang="en-US" dirty="0"/>
              <a:t>SMARTS User Accounts, Create Organization </a:t>
            </a:r>
            <a:r>
              <a:rPr lang="en-US" dirty="0" smtClean="0"/>
              <a:t>ID and Link</a:t>
            </a:r>
          </a:p>
          <a:p>
            <a:r>
              <a:rPr lang="en-US" dirty="0" smtClean="0"/>
              <a:t>Step 2: NOI Submittal </a:t>
            </a:r>
            <a:r>
              <a:rPr lang="en-US" dirty="0"/>
              <a:t>and </a:t>
            </a:r>
            <a:r>
              <a:rPr lang="en-US" dirty="0" smtClean="0"/>
              <a:t>Certification  </a:t>
            </a:r>
          </a:p>
          <a:p>
            <a:r>
              <a:rPr lang="en-US" dirty="0" smtClean="0"/>
              <a:t>Step 3 </a:t>
            </a:r>
            <a:r>
              <a:rPr lang="en-US" dirty="0"/>
              <a:t>Continuous or Ad Hoc Reporting</a:t>
            </a:r>
          </a:p>
          <a:p>
            <a:r>
              <a:rPr lang="en-US" dirty="0"/>
              <a:t>Step 4 Annual Report 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D8729-DEC8-4363-8CDE-F120AD376123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29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Permit </a:t>
            </a:r>
            <a:r>
              <a:rPr lang="en-US" dirty="0"/>
              <a:t>Registration Documents </a:t>
            </a:r>
            <a:r>
              <a:rPr lang="en-US" dirty="0" smtClean="0"/>
              <a:t> </a:t>
            </a:r>
            <a:r>
              <a:rPr lang="en-US" dirty="0"/>
              <a:t>Defined </a:t>
            </a:r>
            <a:r>
              <a:rPr lang="en-US" dirty="0" smtClean="0"/>
              <a:t>in CGP </a:t>
            </a:r>
            <a:r>
              <a:rPr lang="en-US" dirty="0"/>
              <a:t>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Notice </a:t>
            </a:r>
            <a:r>
              <a:rPr lang="en-US" dirty="0"/>
              <a:t>of </a:t>
            </a:r>
            <a:r>
              <a:rPr lang="en-US" dirty="0" smtClean="0"/>
              <a:t>Intent (NOI)</a:t>
            </a:r>
          </a:p>
          <a:p>
            <a:r>
              <a:rPr lang="en-US" dirty="0" smtClean="0"/>
              <a:t>Risk </a:t>
            </a:r>
            <a:r>
              <a:rPr lang="en-US" dirty="0"/>
              <a:t>Level </a:t>
            </a:r>
            <a:r>
              <a:rPr lang="en-US" dirty="0" smtClean="0"/>
              <a:t>Determination</a:t>
            </a:r>
          </a:p>
          <a:p>
            <a:r>
              <a:rPr lang="en-US" dirty="0" smtClean="0"/>
              <a:t>Site </a:t>
            </a:r>
            <a:r>
              <a:rPr lang="en-US" dirty="0"/>
              <a:t>Maps </a:t>
            </a:r>
            <a:endParaRPr lang="en-US" dirty="0" smtClean="0"/>
          </a:p>
          <a:p>
            <a:r>
              <a:rPr lang="en-US" dirty="0" smtClean="0"/>
              <a:t>and Storm Water Pollution Prevention Plan.  </a:t>
            </a:r>
          </a:p>
          <a:p>
            <a:r>
              <a:rPr lang="en-US" dirty="0" smtClean="0"/>
              <a:t>The </a:t>
            </a:r>
            <a:r>
              <a:rPr lang="en-US" dirty="0"/>
              <a:t>subtlety is that </a:t>
            </a:r>
            <a:r>
              <a:rPr lang="en-US" dirty="0" smtClean="0"/>
              <a:t>in SMARTS, the </a:t>
            </a:r>
            <a:r>
              <a:rPr lang="en-US" dirty="0"/>
              <a:t>NOI PRD is really the process of </a:t>
            </a:r>
            <a:r>
              <a:rPr lang="en-US" dirty="0" smtClean="0"/>
              <a:t>providing and entering data, </a:t>
            </a:r>
            <a:r>
              <a:rPr lang="en-US" dirty="0"/>
              <a:t>uploading attachments  using NOI entry tabs and  </a:t>
            </a:r>
            <a:r>
              <a:rPr lang="en-US" dirty="0" smtClean="0"/>
              <a:t>certification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D8729-DEC8-4363-8CDE-F120AD376123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95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Construction General Permit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dirty="0" smtClean="0"/>
              <a:t> Before </a:t>
            </a:r>
            <a:r>
              <a:rPr lang="en-US" dirty="0"/>
              <a:t>July 1, </a:t>
            </a:r>
            <a:r>
              <a:rPr lang="en-US" dirty="0" smtClean="0"/>
              <a:t>2010 and currently for some projects, Caltrans uses </a:t>
            </a:r>
            <a:r>
              <a:rPr lang="en-US" dirty="0"/>
              <a:t>hard paper Notice of </a:t>
            </a:r>
            <a:r>
              <a:rPr lang="en-US" dirty="0" smtClean="0"/>
              <a:t>Construction.(NOC)  </a:t>
            </a:r>
          </a:p>
          <a:p>
            <a:pPr marL="0" indent="0"/>
            <a:r>
              <a:rPr lang="en-US" dirty="0" smtClean="0"/>
              <a:t>Now, SMARTS requires Notice </a:t>
            </a:r>
            <a:r>
              <a:rPr lang="en-US" dirty="0"/>
              <a:t>of </a:t>
            </a:r>
            <a:r>
              <a:rPr lang="en-US" dirty="0" smtClean="0"/>
              <a:t>Intent (NOI) due seven days before construction begins. 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D8729-DEC8-4363-8CDE-F120AD376123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49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The </a:t>
            </a:r>
            <a:r>
              <a:rPr lang="en-US" dirty="0" smtClean="0"/>
              <a:t>new PRD  </a:t>
            </a:r>
            <a:r>
              <a:rPr lang="en-US" dirty="0"/>
              <a:t>is the Risk Level Determination.   </a:t>
            </a:r>
            <a:endParaRPr lang="en-US" dirty="0" smtClean="0"/>
          </a:p>
          <a:p>
            <a:r>
              <a:rPr lang="en-US" dirty="0" smtClean="0"/>
              <a:t>Risk </a:t>
            </a:r>
            <a:r>
              <a:rPr lang="en-US" dirty="0"/>
              <a:t>Level Determination is done in the SWDR </a:t>
            </a:r>
            <a:r>
              <a:rPr lang="en-US" dirty="0" smtClean="0"/>
              <a:t>process</a:t>
            </a:r>
          </a:p>
          <a:p>
            <a:r>
              <a:rPr lang="en-US" dirty="0" smtClean="0"/>
              <a:t>Caltrans ongoing construction projects should seek assistance from  PE or Water Quality staff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D8729-DEC8-4363-8CDE-F120AD376123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96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SMARTS Training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9:00 – 9:05 Introductions</a:t>
            </a:r>
          </a:p>
          <a:p>
            <a:r>
              <a:rPr lang="en-US" dirty="0" smtClean="0"/>
              <a:t>9:05 – 9:15 Who is my audience</a:t>
            </a:r>
          </a:p>
          <a:p>
            <a:r>
              <a:rPr lang="en-US" dirty="0" smtClean="0"/>
              <a:t>9:15 – 9:20 Where to find information</a:t>
            </a:r>
          </a:p>
          <a:p>
            <a:r>
              <a:rPr lang="en-US" dirty="0" smtClean="0"/>
              <a:t>9:20-10:30 Presentation</a:t>
            </a:r>
          </a:p>
          <a:p>
            <a:r>
              <a:rPr lang="en-US" dirty="0" smtClean="0"/>
              <a:t>10:30-10:45 Break</a:t>
            </a:r>
          </a:p>
          <a:p>
            <a:r>
              <a:rPr lang="en-US" dirty="0" smtClean="0"/>
              <a:t>10:45 – 11:30  Questions and Answers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D8729-DEC8-4363-8CDE-F120AD376123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SMARTS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Necessary </a:t>
            </a:r>
            <a:r>
              <a:rPr lang="en-US" dirty="0" smtClean="0"/>
              <a:t>information for SMARTS  </a:t>
            </a:r>
            <a:r>
              <a:rPr lang="en-US" dirty="0"/>
              <a:t>1) </a:t>
            </a:r>
            <a:r>
              <a:rPr lang="en-US" dirty="0" smtClean="0"/>
              <a:t>name </a:t>
            </a:r>
            <a:r>
              <a:rPr lang="en-US" dirty="0"/>
              <a:t>and telephone number  for WPC manager, 2) email address for the  RE and 3) name of </a:t>
            </a:r>
            <a:r>
              <a:rPr lang="en-US"/>
              <a:t>Qualified </a:t>
            </a:r>
            <a:r>
              <a:rPr lang="en-US" smtClean="0"/>
              <a:t>SWPPP </a:t>
            </a:r>
            <a:r>
              <a:rPr lang="en-US" dirty="0"/>
              <a:t>Developer.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D8729-DEC8-4363-8CDE-F120AD376123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0671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SMARTS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PRD called “SWPPP “ is created by the contractor and submitted for approval by the RE.  Once this report is approved by Caltrans, it can be uploaded into SMARTS as an pdf attachment.</a:t>
            </a:r>
          </a:p>
          <a:p>
            <a:endParaRPr lang="en-US" dirty="0"/>
          </a:p>
          <a:p>
            <a:r>
              <a:rPr lang="en-US" dirty="0"/>
              <a:t>Pdf  attachment file size limit of 75 MB.  If any report is larger, the document must be split into pieces of 75MB each and uploaded as a group (1/2, 2/2).   </a:t>
            </a:r>
          </a:p>
          <a:p>
            <a:endParaRPr lang="en-US" dirty="0"/>
          </a:p>
          <a:p>
            <a:r>
              <a:rPr lang="en-US" dirty="0"/>
              <a:t>The actual certification by the RE </a:t>
            </a:r>
            <a:r>
              <a:rPr lang="en-US" dirty="0" smtClean="0"/>
              <a:t>is </a:t>
            </a:r>
            <a:r>
              <a:rPr lang="en-US" dirty="0"/>
              <a:t>done after the  SWPPP is  </a:t>
            </a:r>
            <a:r>
              <a:rPr lang="en-US" dirty="0" smtClean="0"/>
              <a:t>attached in the attachments tab</a:t>
            </a:r>
          </a:p>
          <a:p>
            <a:endParaRPr lang="en-US" dirty="0"/>
          </a:p>
          <a:p>
            <a:r>
              <a:rPr lang="en-US" dirty="0"/>
              <a:t>Certification is  part of </a:t>
            </a:r>
            <a:r>
              <a:rPr lang="en-US" dirty="0" smtClean="0"/>
              <a:t> </a:t>
            </a:r>
            <a:r>
              <a:rPr lang="en-US" dirty="0"/>
              <a:t>NOI </a:t>
            </a:r>
            <a:r>
              <a:rPr lang="en-US" dirty="0" smtClean="0"/>
              <a:t>tabs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D8729-DEC8-4363-8CDE-F120AD376123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8783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SMARTS Manual  </a:t>
            </a:r>
          </a:p>
          <a:p>
            <a:r>
              <a:rPr lang="en-US" dirty="0" smtClean="0"/>
              <a:t>Step 1 User registration, Link page 6</a:t>
            </a:r>
          </a:p>
          <a:p>
            <a:r>
              <a:rPr lang="en-US" dirty="0" smtClean="0"/>
              <a:t>Step 2 NOI page 15</a:t>
            </a:r>
          </a:p>
          <a:p>
            <a:r>
              <a:rPr lang="en-US" dirty="0" smtClean="0"/>
              <a:t>Step 3 Continuous or Ad Hoc page 32</a:t>
            </a:r>
          </a:p>
          <a:p>
            <a:r>
              <a:rPr lang="en-US" dirty="0" smtClean="0"/>
              <a:t>Step 4 Annual Report page 39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D8729-DEC8-4363-8CDE-F120AD376123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021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Start early</a:t>
            </a:r>
          </a:p>
          <a:p>
            <a:r>
              <a:rPr lang="en-US" dirty="0" smtClean="0"/>
              <a:t>Plan resources for pdf’ing </a:t>
            </a:r>
          </a:p>
          <a:p>
            <a:r>
              <a:rPr lang="en-US" dirty="0" smtClean="0"/>
              <a:t>Get what you can and fill in the blanks as you go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Start at the top</a:t>
            </a:r>
          </a:p>
          <a:p>
            <a:r>
              <a:rPr lang="en-US" dirty="0" smtClean="0"/>
              <a:t>DD time is minimal</a:t>
            </a:r>
          </a:p>
          <a:p>
            <a:r>
              <a:rPr lang="en-US" dirty="0"/>
              <a:t>All Users will have their own comfort level with system and change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D8729-DEC8-4363-8CDE-F120AD376123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7153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hlinkClick r:id="rId3"/>
              </a:rPr>
              <a:t>Construction Division</a:t>
            </a:r>
            <a:br>
              <a:rPr lang="en-US" dirty="0" smtClean="0">
                <a:hlinkClick r:id="rId3"/>
              </a:rPr>
            </a:br>
            <a:r>
              <a:rPr lang="en-US" dirty="0" smtClean="0">
                <a:hlinkClick r:id="rId4"/>
              </a:rPr>
              <a:t>www.dot.ca.gov/hq/construc/stormwater</a:t>
            </a:r>
            <a:endParaRPr lang="en-US" dirty="0" smtClean="0"/>
          </a:p>
          <a:p>
            <a:r>
              <a:rPr lang="en-US" dirty="0" smtClean="0"/>
              <a:t>Division of Environmental Analysis</a:t>
            </a:r>
          </a:p>
          <a:p>
            <a:pPr marL="0" indent="0">
              <a:buNone/>
            </a:pPr>
            <a:r>
              <a:rPr lang="en-US" dirty="0" smtClean="0">
                <a:hlinkClick r:id="rId5"/>
              </a:rPr>
              <a:t>www.dot.ca.gov/env/stormwater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SWRCB www.waterboards.ca.gov/water_issues/programs/stormwater</a:t>
            </a:r>
            <a:r>
              <a:rPr lang="en-US" dirty="0"/>
              <a:t>/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caltrans logo.bmp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001000" y="6019800"/>
            <a:ext cx="619125" cy="581025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D8729-DEC8-4363-8CDE-F120AD376123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2633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Joyce Brenner, Chief Water Quality</a:t>
            </a:r>
          </a:p>
          <a:p>
            <a:r>
              <a:rPr lang="en-US" dirty="0" smtClean="0"/>
              <a:t>Robert Effinger, Chief Environmental Compliance and Training </a:t>
            </a:r>
          </a:p>
          <a:p>
            <a:r>
              <a:rPr lang="en-US" dirty="0" smtClean="0"/>
              <a:t>Tim Sobelman Chief Design - Stormwater</a:t>
            </a:r>
          </a:p>
          <a:p>
            <a:r>
              <a:rPr lang="en-US" dirty="0" smtClean="0"/>
              <a:t>Hamid Hakim, Construction Storm water Coordinator </a:t>
            </a:r>
          </a:p>
          <a:p>
            <a:r>
              <a:rPr lang="en-US" dirty="0" smtClean="0"/>
              <a:t>Sarah Picker – Environmental Compliance and Training 916 653-2833 or 916 719-4070</a:t>
            </a:r>
            <a:endParaRPr lang="en-US" dirty="0"/>
          </a:p>
        </p:txBody>
      </p:sp>
      <p:pic>
        <p:nvPicPr>
          <p:cNvPr id="4" name="Picture 3" descr="caltrans logo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29600" y="5943600"/>
            <a:ext cx="619125" cy="581025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D8729-DEC8-4363-8CDE-F120AD376123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7471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D8729-DEC8-4363-8CDE-F120AD376123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7062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D8729-DEC8-4363-8CDE-F120AD376123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32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CGP</a:t>
            </a:r>
          </a:p>
          <a:p>
            <a:r>
              <a:rPr lang="en-US" dirty="0" smtClean="0"/>
              <a:t>SMARTS Manual Appendix A -Acronyms  </a:t>
            </a:r>
          </a:p>
          <a:p>
            <a:r>
              <a:rPr lang="en-US" dirty="0" smtClean="0"/>
              <a:t>Includes PRDs</a:t>
            </a:r>
          </a:p>
          <a:p>
            <a:r>
              <a:rPr lang="en-US" dirty="0" smtClean="0"/>
              <a:t>Risk Level Determination</a:t>
            </a:r>
          </a:p>
          <a:p>
            <a:r>
              <a:rPr lang="en-US" dirty="0" smtClean="0"/>
              <a:t>Legally Responsible Person</a:t>
            </a:r>
          </a:p>
          <a:p>
            <a:r>
              <a:rPr lang="en-US" dirty="0" smtClean="0"/>
              <a:t>Common plan of development</a:t>
            </a:r>
          </a:p>
          <a:p>
            <a:r>
              <a:rPr lang="en-US" dirty="0" smtClean="0"/>
              <a:t>Qualified SWPPP Developer (QSD)</a:t>
            </a:r>
          </a:p>
          <a:p>
            <a:endParaRPr lang="en-US" dirty="0"/>
          </a:p>
          <a:p>
            <a:r>
              <a:rPr lang="en-US" dirty="0" smtClean="0"/>
              <a:t>Waste Discharge Identification #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SMARTS</a:t>
            </a:r>
          </a:p>
          <a:p>
            <a:r>
              <a:rPr lang="en-US" dirty="0" smtClean="0"/>
              <a:t>Ad Hoc Reporting</a:t>
            </a:r>
          </a:p>
          <a:p>
            <a:r>
              <a:rPr lang="en-US" dirty="0" smtClean="0"/>
              <a:t>Organization ID</a:t>
            </a:r>
          </a:p>
          <a:p>
            <a:r>
              <a:rPr lang="en-US" dirty="0" smtClean="0"/>
              <a:t>User ID</a:t>
            </a:r>
          </a:p>
          <a:p>
            <a:r>
              <a:rPr lang="en-US" dirty="0" smtClean="0"/>
              <a:t>Application ID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D8729-DEC8-4363-8CDE-F120AD37612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738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State Water Board’s Storm Water Multi Application System (SMARTS)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Electronic file (e-file) permit compliance documents</a:t>
            </a:r>
          </a:p>
          <a:p>
            <a:r>
              <a:rPr lang="en-US" dirty="0" smtClean="0"/>
              <a:t>Documents called Permit Registration Documents (PRDs)</a:t>
            </a:r>
          </a:p>
          <a:p>
            <a:r>
              <a:rPr lang="en-US" dirty="0" smtClean="0"/>
              <a:t>Internet based platform</a:t>
            </a:r>
          </a:p>
          <a:p>
            <a:r>
              <a:rPr lang="en-US" dirty="0" smtClean="0"/>
              <a:t>Self-reporting system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Not only Caltrans projects, other CGP projects and  industrial permit projects</a:t>
            </a:r>
          </a:p>
          <a:p>
            <a:r>
              <a:rPr lang="en-US" dirty="0" smtClean="0"/>
              <a:t>Transition from paper based compliance documents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D8729-DEC8-4363-8CDE-F120AD37612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59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Who is my audience and Where to find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LRP Table 7/14/2011 email</a:t>
            </a:r>
          </a:p>
          <a:p>
            <a:r>
              <a:rPr lang="en-US" dirty="0" smtClean="0"/>
              <a:t>August 17, 2011 CGP Webinar</a:t>
            </a:r>
          </a:p>
          <a:p>
            <a:r>
              <a:rPr lang="en-US" dirty="0" smtClean="0"/>
              <a:t>NPDES/MS4 Permit information</a:t>
            </a:r>
          </a:p>
          <a:p>
            <a:r>
              <a:rPr lang="en-US" dirty="0" smtClean="0"/>
              <a:t>Windows media player of this slide show</a:t>
            </a:r>
          </a:p>
          <a:p>
            <a:r>
              <a:rPr lang="en-US" dirty="0" smtClean="0"/>
              <a:t>SMARTS Manual</a:t>
            </a:r>
          </a:p>
          <a:p>
            <a:r>
              <a:rPr lang="en-US" dirty="0" smtClean="0"/>
              <a:t>Questions and Answers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D8729-DEC8-4363-8CDE-F120AD376123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Construction General Permit Transition Plan (CGP)-SMARTS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Memo from Malcolm Daugherty, Fall 2010</a:t>
            </a:r>
          </a:p>
          <a:p>
            <a:r>
              <a:rPr lang="en-US" dirty="0" smtClean="0"/>
              <a:t>Existing paper based regulatory process converting to electronic submittals  </a:t>
            </a:r>
          </a:p>
          <a:p>
            <a:r>
              <a:rPr lang="en-US" dirty="0" smtClean="0"/>
              <a:t>Affects District Directors, Resident Engineer, Division of Environmental Analysis, Construction Division</a:t>
            </a:r>
          </a:p>
          <a:p>
            <a:r>
              <a:rPr lang="en-US" dirty="0" smtClean="0"/>
              <a:t>Self-reporting for permit compliance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/</a:t>
            </a:r>
            <a:endParaRPr lang="en-US" dirty="0"/>
          </a:p>
        </p:txBody>
      </p:sp>
      <p:pic>
        <p:nvPicPr>
          <p:cNvPr id="6" name="Picture 5" descr="caltrans logo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53400" y="6019800"/>
            <a:ext cx="619125" cy="581025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D8729-DEC8-4363-8CDE-F120AD376123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85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>State Board’s New CGP Requirements for Caltrans</a:t>
            </a:r>
          </a:p>
        </p:txBody>
      </p:sp>
      <p:sp>
        <p:nvSpPr>
          <p:cNvPr id="4099" name="Content Placeholder 3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838200" y="1676400"/>
            <a:ext cx="7772400" cy="4114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All projects will continue to be covered by the current Caltrans MS4 permit at least until the Caltrans MS4 permit is reissued approx Dec 2011</a:t>
            </a:r>
          </a:p>
          <a:p>
            <a:r>
              <a:rPr lang="en-US" sz="2400" dirty="0" smtClean="0"/>
              <a:t>Submitting Notices of Construction (NOCs) to the Regional Boards is still in effect</a:t>
            </a:r>
          </a:p>
          <a:p>
            <a:r>
              <a:rPr lang="en-US" sz="2400" dirty="0" smtClean="0"/>
              <a:t>Electronic filing of PRDs is not currently required</a:t>
            </a:r>
          </a:p>
          <a:p>
            <a:r>
              <a:rPr lang="en-US" sz="2400" dirty="0" smtClean="0"/>
              <a:t>Caltrans’ construction contract administration  must be in compliance with the CGP</a:t>
            </a:r>
          </a:p>
          <a:p>
            <a:pPr lvl="1"/>
            <a:r>
              <a:rPr lang="en-US" sz="2000" dirty="0" smtClean="0"/>
              <a:t>Construction Procedure Directives 10-4 and 10-9 , 11-2 implemented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D8729-DEC8-4363-8CDE-F120AD376123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39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Old Process for Obtaining Coverage under CGP</a:t>
            </a:r>
          </a:p>
        </p:txBody>
      </p:sp>
      <p:sp>
        <p:nvSpPr>
          <p:cNvPr id="3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685800" y="1600200"/>
            <a:ext cx="3124200" cy="1371600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en-US" sz="1600" b="1" dirty="0" smtClean="0"/>
              <a:t>District NPDES Coordinator</a:t>
            </a:r>
            <a:r>
              <a:rPr lang="en-US" sz="1600" dirty="0" smtClean="0"/>
              <a:t>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1600" dirty="0" smtClean="0"/>
              <a:t>Files Notification of Construction (NOC) with Water Board 30 days prior to beginning of Construction</a:t>
            </a:r>
          </a:p>
          <a:p>
            <a:pPr>
              <a:buFont typeface="Wingdings" pitchFamily="2" charset="2"/>
              <a:buNone/>
              <a:defRPr/>
            </a:pPr>
            <a:endParaRPr lang="en-US" sz="1600" dirty="0"/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29" t="8229" r="28572" b="4572"/>
          <a:stretch>
            <a:fillRect/>
          </a:stretch>
        </p:blipFill>
        <p:spPr bwMode="auto">
          <a:xfrm>
            <a:off x="762000" y="3352800"/>
            <a:ext cx="1676400" cy="227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43" t="8229" r="14285" b="8229"/>
          <a:stretch>
            <a:fillRect/>
          </a:stretch>
        </p:blipFill>
        <p:spPr bwMode="auto">
          <a:xfrm>
            <a:off x="990600" y="5257800"/>
            <a:ext cx="1906588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Rectangle 5"/>
          <p:cNvSpPr>
            <a:spLocks noChangeArrowheads="1"/>
          </p:cNvSpPr>
          <p:nvPr/>
        </p:nvSpPr>
        <p:spPr bwMode="auto">
          <a:xfrm>
            <a:off x="4267200" y="1600200"/>
            <a:ext cx="22860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1" dirty="0"/>
              <a:t>Resident Engineer </a:t>
            </a:r>
            <a:r>
              <a:rPr lang="en-US" dirty="0"/>
              <a:t>reviews and certifies - </a:t>
            </a:r>
          </a:p>
          <a:p>
            <a:pPr marL="0" lvl="1"/>
            <a:r>
              <a:rPr lang="en-US" dirty="0"/>
              <a:t>Contractor’s Storm Water Pollution Prevention Plans (SWPPP</a:t>
            </a:r>
            <a:r>
              <a:rPr lang="en-US" dirty="0">
                <a:solidFill>
                  <a:srgbClr val="FF9933"/>
                </a:solidFill>
              </a:rPr>
              <a:t>)</a:t>
            </a:r>
          </a:p>
        </p:txBody>
      </p:sp>
      <p:pic>
        <p:nvPicPr>
          <p:cNvPr id="5127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43" t="18286" r="51428" b="22858"/>
          <a:stretch>
            <a:fillRect/>
          </a:stretch>
        </p:blipFill>
        <p:spPr bwMode="auto">
          <a:xfrm>
            <a:off x="4267200" y="3429000"/>
            <a:ext cx="1725613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Rectangle 7"/>
          <p:cNvSpPr>
            <a:spLocks noChangeArrowheads="1"/>
          </p:cNvSpPr>
          <p:nvPr/>
        </p:nvSpPr>
        <p:spPr bwMode="auto">
          <a:xfrm>
            <a:off x="6705600" y="1524000"/>
            <a:ext cx="21336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1" dirty="0"/>
              <a:t>District NPDES Coordinator</a:t>
            </a:r>
            <a:r>
              <a:rPr lang="en-US" dirty="0"/>
              <a:t>  </a:t>
            </a:r>
          </a:p>
          <a:p>
            <a:pPr marL="0" lvl="1"/>
            <a:r>
              <a:rPr lang="en-US" dirty="0"/>
              <a:t>Files Notification of Completion of Construction (NOCC)</a:t>
            </a:r>
          </a:p>
        </p:txBody>
      </p:sp>
      <p:pic>
        <p:nvPicPr>
          <p:cNvPr id="512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29" t="8229" r="28572" b="4572"/>
          <a:stretch>
            <a:fillRect/>
          </a:stretch>
        </p:blipFill>
        <p:spPr bwMode="auto">
          <a:xfrm>
            <a:off x="6781800" y="3352800"/>
            <a:ext cx="1676400" cy="227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43" t="8229" r="14285" b="8229"/>
          <a:stretch>
            <a:fillRect/>
          </a:stretch>
        </p:blipFill>
        <p:spPr bwMode="auto">
          <a:xfrm>
            <a:off x="7010400" y="5181600"/>
            <a:ext cx="1906588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1" name="Right Arrow 11"/>
          <p:cNvSpPr>
            <a:spLocks noChangeArrowheads="1"/>
          </p:cNvSpPr>
          <p:nvPr/>
        </p:nvSpPr>
        <p:spPr bwMode="auto">
          <a:xfrm>
            <a:off x="2971800" y="4267200"/>
            <a:ext cx="762000" cy="609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 dirty="0"/>
          </a:p>
        </p:txBody>
      </p:sp>
      <p:sp>
        <p:nvSpPr>
          <p:cNvPr id="5132" name="Right Arrow 12"/>
          <p:cNvSpPr>
            <a:spLocks noChangeArrowheads="1"/>
          </p:cNvSpPr>
          <p:nvPr/>
        </p:nvSpPr>
        <p:spPr bwMode="auto">
          <a:xfrm>
            <a:off x="6019800" y="4191000"/>
            <a:ext cx="762000" cy="609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 dirty="0"/>
          </a:p>
        </p:txBody>
      </p:sp>
      <p:cxnSp>
        <p:nvCxnSpPr>
          <p:cNvPr id="5133" name="Straight Connector 13"/>
          <p:cNvCxnSpPr>
            <a:cxnSpLocks noChangeShapeType="1"/>
          </p:cNvCxnSpPr>
          <p:nvPr/>
        </p:nvCxnSpPr>
        <p:spPr bwMode="auto">
          <a:xfrm rot="5400000">
            <a:off x="1105694" y="4152106"/>
            <a:ext cx="5410200" cy="1588"/>
          </a:xfrm>
          <a:prstGeom prst="line">
            <a:avLst/>
          </a:prstGeom>
          <a:noFill/>
          <a:ln w="25400" algn="ctr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34" name="TextBox 14"/>
          <p:cNvSpPr txBox="1">
            <a:spLocks noChangeArrowheads="1"/>
          </p:cNvSpPr>
          <p:nvPr/>
        </p:nvSpPr>
        <p:spPr bwMode="auto">
          <a:xfrm rot="-5400000">
            <a:off x="2986882" y="3237706"/>
            <a:ext cx="15748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US" b="1" dirty="0">
                <a:solidFill>
                  <a:srgbClr val="FF9900"/>
                </a:solidFill>
              </a:rPr>
              <a:t>Contract Award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D8729-DEC8-4363-8CDE-F120AD376123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4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Basic Plan</a:t>
            </a:r>
          </a:p>
        </p:txBody>
      </p:sp>
      <p:sp>
        <p:nvSpPr>
          <p:cNvPr id="3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609600" y="2438400"/>
            <a:ext cx="2209800" cy="838200"/>
          </a:xfrm>
          <a:ln>
            <a:solidFill>
              <a:srgbClr val="FFFFCC"/>
            </a:solidFill>
          </a:ln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sz="1600" dirty="0" smtClean="0"/>
              <a:t>LRP to establish user accounts in SMARTS </a:t>
            </a:r>
          </a:p>
          <a:p>
            <a:pPr marL="0" indent="0">
              <a:buFont typeface="Wingdings" pitchFamily="2" charset="2"/>
              <a:buNone/>
            </a:pPr>
            <a:endParaRPr lang="en-US" sz="1600" dirty="0" smtClean="0"/>
          </a:p>
          <a:p>
            <a:pPr marL="0" indent="0">
              <a:buFont typeface="Wingdings" pitchFamily="2" charset="2"/>
              <a:buNone/>
            </a:pPr>
            <a:endParaRPr lang="en-US" sz="1600" dirty="0" smtClean="0"/>
          </a:p>
          <a:p>
            <a:pPr marL="0" indent="0">
              <a:buFont typeface="Wingdings" pitchFamily="2" charset="2"/>
              <a:buNone/>
            </a:pPr>
            <a:endParaRPr lang="en-US" sz="1600" dirty="0" smtClean="0"/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4876800" y="2743200"/>
            <a:ext cx="3276600" cy="2585323"/>
          </a:xfrm>
          <a:prstGeom prst="rect">
            <a:avLst/>
          </a:prstGeom>
          <a:noFill/>
          <a:ln w="9525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dirty="0"/>
              <a:t>Construction</a:t>
            </a:r>
            <a:r>
              <a:rPr lang="en-US" dirty="0">
                <a:solidFill>
                  <a:srgbClr val="FF9900"/>
                </a:solidFill>
              </a:rPr>
              <a:t> </a:t>
            </a:r>
            <a:r>
              <a:rPr lang="en-US" dirty="0"/>
              <a:t>Assigned Signatories  review, certify and upload the following documents on to SMARTS - </a:t>
            </a:r>
          </a:p>
          <a:p>
            <a:pPr marL="0" lvl="1"/>
            <a:endParaRPr lang="en-US" dirty="0"/>
          </a:p>
          <a:p>
            <a:pPr marL="0" lvl="1">
              <a:buFontTx/>
              <a:buChar char="•"/>
            </a:pPr>
            <a:r>
              <a:rPr lang="en-US" dirty="0"/>
              <a:t> Contractor’s (SWPPP)</a:t>
            </a:r>
          </a:p>
          <a:p>
            <a:pPr marL="0" lvl="1">
              <a:buFontTx/>
              <a:buChar char="•"/>
            </a:pPr>
            <a:r>
              <a:rPr lang="en-US" dirty="0"/>
              <a:t> </a:t>
            </a:r>
            <a:r>
              <a:rPr lang="en-US" dirty="0" smtClean="0"/>
              <a:t>Ad Hoc (Monitoring Reports) </a:t>
            </a:r>
            <a:endParaRPr lang="en-US" dirty="0"/>
          </a:p>
          <a:p>
            <a:pPr marL="0" lvl="1">
              <a:buFontTx/>
              <a:buChar char="•"/>
            </a:pPr>
            <a:r>
              <a:rPr lang="en-US" dirty="0"/>
              <a:t> Storm Water Annual Report</a:t>
            </a:r>
          </a:p>
          <a:p>
            <a:pPr marL="0" lvl="1">
              <a:buFontTx/>
              <a:buChar char="•"/>
            </a:pPr>
            <a:r>
              <a:rPr lang="en-US" dirty="0"/>
              <a:t> Notice of Termination (NOT)</a:t>
            </a:r>
          </a:p>
        </p:txBody>
      </p:sp>
      <p:sp>
        <p:nvSpPr>
          <p:cNvPr id="10245" name="Right Arrow 11"/>
          <p:cNvSpPr>
            <a:spLocks noChangeArrowheads="1"/>
          </p:cNvSpPr>
          <p:nvPr/>
        </p:nvSpPr>
        <p:spPr bwMode="auto">
          <a:xfrm rot="-5400000">
            <a:off x="2621756" y="2559844"/>
            <a:ext cx="1347788" cy="342900"/>
          </a:xfrm>
          <a:prstGeom prst="rightArrow">
            <a:avLst>
              <a:gd name="adj1" fmla="val 50009"/>
              <a:gd name="adj2" fmla="val 115369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vert="eaVert" wrap="none"/>
          <a:lstStyle/>
          <a:p>
            <a:endParaRPr lang="en-US" dirty="0"/>
          </a:p>
        </p:txBody>
      </p:sp>
      <p:cxnSp>
        <p:nvCxnSpPr>
          <p:cNvPr id="10246" name="Straight Connector 14"/>
          <p:cNvCxnSpPr>
            <a:cxnSpLocks noChangeShapeType="1"/>
          </p:cNvCxnSpPr>
          <p:nvPr/>
        </p:nvCxnSpPr>
        <p:spPr bwMode="auto">
          <a:xfrm rot="5400000">
            <a:off x="2058988" y="4341812"/>
            <a:ext cx="4572000" cy="3175"/>
          </a:xfrm>
          <a:prstGeom prst="line">
            <a:avLst/>
          </a:prstGeom>
          <a:noFill/>
          <a:ln w="25400" algn="ctr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47" name="TextBox 15"/>
          <p:cNvSpPr txBox="1">
            <a:spLocks noChangeArrowheads="1"/>
          </p:cNvSpPr>
          <p:nvPr/>
        </p:nvSpPr>
        <p:spPr bwMode="auto">
          <a:xfrm rot="-5400000">
            <a:off x="3759200" y="3556000"/>
            <a:ext cx="1143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US" b="1" dirty="0">
                <a:solidFill>
                  <a:srgbClr val="FF9900"/>
                </a:solidFill>
              </a:rPr>
              <a:t>Contract Award</a:t>
            </a:r>
          </a:p>
        </p:txBody>
      </p:sp>
      <p:sp>
        <p:nvSpPr>
          <p:cNvPr id="10248" name="Right Arrow 24"/>
          <p:cNvSpPr>
            <a:spLocks noChangeArrowheads="1"/>
          </p:cNvSpPr>
          <p:nvPr/>
        </p:nvSpPr>
        <p:spPr bwMode="auto">
          <a:xfrm rot="-5400000">
            <a:off x="4623593" y="2234407"/>
            <a:ext cx="696913" cy="342900"/>
          </a:xfrm>
          <a:prstGeom prst="rightArrow">
            <a:avLst>
              <a:gd name="adj1" fmla="val 50000"/>
              <a:gd name="adj2" fmla="val 56126"/>
            </a:avLst>
          </a:prstGeom>
          <a:solidFill>
            <a:srgbClr val="FF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vert="eaVert" wrap="none"/>
          <a:lstStyle/>
          <a:p>
            <a:endParaRPr lang="en-US" dirty="0"/>
          </a:p>
        </p:txBody>
      </p:sp>
      <p:sp>
        <p:nvSpPr>
          <p:cNvPr id="10249" name="Rectangle 25"/>
          <p:cNvSpPr>
            <a:spLocks noChangeArrowheads="1"/>
          </p:cNvSpPr>
          <p:nvPr/>
        </p:nvSpPr>
        <p:spPr bwMode="auto">
          <a:xfrm>
            <a:off x="2438400" y="1447800"/>
            <a:ext cx="3581400" cy="609600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 algn="ctr"/>
            <a:r>
              <a:rPr lang="en-US" dirty="0"/>
              <a:t>State Board’s Construction Database</a:t>
            </a:r>
          </a:p>
          <a:p>
            <a:pPr algn="ctr"/>
            <a:r>
              <a:rPr lang="en-US" dirty="0"/>
              <a:t>- SMARTS</a:t>
            </a:r>
          </a:p>
        </p:txBody>
      </p:sp>
      <p:sp>
        <p:nvSpPr>
          <p:cNvPr id="2" name="Content Placeholder 2" descr="Rectangle: Click to edit Master text styles&#10;Second level&#10;Third level&#10;Fourth level&#10;Fifth level"/>
          <p:cNvSpPr>
            <a:spLocks/>
          </p:cNvSpPr>
          <p:nvPr/>
        </p:nvSpPr>
        <p:spPr bwMode="auto">
          <a:xfrm>
            <a:off x="609600" y="3429000"/>
            <a:ext cx="2819400" cy="1066800"/>
          </a:xfrm>
          <a:prstGeom prst="rect">
            <a:avLst/>
          </a:prstGeom>
          <a:noFill/>
          <a:ln w="9525">
            <a:solidFill>
              <a:srgbClr val="FFFF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dirty="0" smtClean="0"/>
              <a:t>LRP </a:t>
            </a:r>
            <a:r>
              <a:rPr lang="en-US" dirty="0"/>
              <a:t>to delegate authority to </a:t>
            </a:r>
            <a:r>
              <a:rPr lang="en-US" dirty="0" smtClean="0"/>
              <a:t>Backup LRPs and/or Assigned </a:t>
            </a:r>
            <a:r>
              <a:rPr lang="en-US" dirty="0"/>
              <a:t>Signatories to file PRDS.</a:t>
            </a:r>
          </a:p>
        </p:txBody>
      </p:sp>
      <p:sp>
        <p:nvSpPr>
          <p:cNvPr id="4" name="Content Placeholder 2" descr="Rectangle: Click to edit Master text styles&#10;Second level&#10;Third level&#10;Fourth level&#10;Fifth level"/>
          <p:cNvSpPr>
            <a:spLocks/>
          </p:cNvSpPr>
          <p:nvPr/>
        </p:nvSpPr>
        <p:spPr bwMode="auto">
          <a:xfrm>
            <a:off x="609600" y="4724400"/>
            <a:ext cx="3276600" cy="1752600"/>
          </a:xfrm>
          <a:prstGeom prst="rect">
            <a:avLst/>
          </a:prstGeom>
          <a:noFill/>
          <a:ln w="9525">
            <a:solidFill>
              <a:srgbClr val="FFFF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dirty="0" smtClean="0"/>
              <a:t>PE or Environmental Water Quality Assigned </a:t>
            </a:r>
            <a:r>
              <a:rPr lang="en-US" dirty="0"/>
              <a:t>Signatories uploads PRDs onto SMARTS:</a:t>
            </a:r>
          </a:p>
          <a:p>
            <a:pPr eaLnBrk="0" hangingPunct="0">
              <a:spcBef>
                <a:spcPct val="20000"/>
              </a:spcBef>
              <a:buClr>
                <a:schemeClr val="tx1"/>
              </a:buClr>
              <a:buSzPct val="110000"/>
              <a:buFontTx/>
              <a:buChar char="•"/>
            </a:pPr>
            <a:r>
              <a:rPr lang="en-US" dirty="0"/>
              <a:t> Notice of Intent (NOI)</a:t>
            </a:r>
          </a:p>
          <a:p>
            <a:pPr eaLnBrk="0" hangingPunct="0">
              <a:spcBef>
                <a:spcPct val="20000"/>
              </a:spcBef>
              <a:buClr>
                <a:schemeClr val="tx1"/>
              </a:buClr>
              <a:buSzPct val="110000"/>
              <a:buFontTx/>
              <a:buChar char="•"/>
            </a:pPr>
            <a:r>
              <a:rPr lang="en-US" dirty="0"/>
              <a:t> Site Maps</a:t>
            </a:r>
          </a:p>
          <a:p>
            <a:pPr eaLnBrk="0" hangingPunct="0">
              <a:spcBef>
                <a:spcPct val="20000"/>
              </a:spcBef>
              <a:buClr>
                <a:schemeClr val="tx1"/>
              </a:buClr>
              <a:buSzPct val="110000"/>
              <a:buFontTx/>
              <a:buChar char="•"/>
            </a:pPr>
            <a:r>
              <a:rPr lang="en-US" dirty="0"/>
              <a:t> Risk </a:t>
            </a:r>
            <a:r>
              <a:rPr lang="en-US" dirty="0" smtClean="0"/>
              <a:t>Level Determination</a:t>
            </a:r>
            <a:endParaRPr lang="en-US" dirty="0"/>
          </a:p>
          <a:p>
            <a:pPr eaLnBrk="0" hangingPunct="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endParaRPr lang="en-US" dirty="0"/>
          </a:p>
          <a:p>
            <a:pPr eaLnBrk="0" hangingPunct="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10253" name="Right Arrow 11"/>
          <p:cNvSpPr>
            <a:spLocks noChangeArrowheads="1"/>
          </p:cNvSpPr>
          <p:nvPr/>
        </p:nvSpPr>
        <p:spPr bwMode="auto">
          <a:xfrm rot="-5400000">
            <a:off x="2431256" y="3207544"/>
            <a:ext cx="2643188" cy="342900"/>
          </a:xfrm>
          <a:prstGeom prst="rightArrow">
            <a:avLst>
              <a:gd name="adj1" fmla="val 50009"/>
              <a:gd name="adj2" fmla="val 100744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vert="eaVert" wrap="none"/>
          <a:lstStyle/>
          <a:p>
            <a:endParaRPr lang="en-US" dirty="0"/>
          </a:p>
        </p:txBody>
      </p:sp>
      <p:sp>
        <p:nvSpPr>
          <p:cNvPr id="10254" name="Right Arrow 11"/>
          <p:cNvSpPr>
            <a:spLocks noChangeArrowheads="1"/>
          </p:cNvSpPr>
          <p:nvPr/>
        </p:nvSpPr>
        <p:spPr bwMode="auto">
          <a:xfrm rot="-5400000">
            <a:off x="2495550" y="2076450"/>
            <a:ext cx="381000" cy="342900"/>
          </a:xfrm>
          <a:prstGeom prst="rightArrow">
            <a:avLst>
              <a:gd name="adj1" fmla="val 50009"/>
              <a:gd name="adj2" fmla="val 32613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vert="eaVert" wrap="none"/>
          <a:lstStyle/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D8729-DEC8-4363-8CDE-F120AD376123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18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rgbClr val="C4BD97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1041</TotalTime>
  <Words>1109</Words>
  <Application>Microsoft Office PowerPoint</Application>
  <PresentationFormat>On-screen Show (4:3)</PresentationFormat>
  <Paragraphs>226</Paragraphs>
  <Slides>27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SMARTS Training</vt:lpstr>
      <vt:lpstr>SMARTS Training Agenda</vt:lpstr>
      <vt:lpstr>definitions</vt:lpstr>
      <vt:lpstr>State Water Board’s Storm Water Multi Application System (SMARTS)</vt:lpstr>
      <vt:lpstr>Who is my audience and Where to find information</vt:lpstr>
      <vt:lpstr>Construction General Permit Transition Plan (CGP)-SMARTS Process</vt:lpstr>
      <vt:lpstr>State Board’s New CGP Requirements for Caltrans</vt:lpstr>
      <vt:lpstr>Old Process for Obtaining Coverage under CGP</vt:lpstr>
      <vt:lpstr>Basic Plan</vt:lpstr>
      <vt:lpstr>On going Construction Contracts Plan</vt:lpstr>
      <vt:lpstr>State Water Board’s Storm Water Multi Application System (SMARTS)</vt:lpstr>
      <vt:lpstr>Schedule </vt:lpstr>
      <vt:lpstr>Roles</vt:lpstr>
      <vt:lpstr>SMARTS Steps</vt:lpstr>
      <vt:lpstr>SMARTS Manual</vt:lpstr>
      <vt:lpstr>Steps</vt:lpstr>
      <vt:lpstr>Permit Registration Documents  Defined in CGP are</vt:lpstr>
      <vt:lpstr>Construction General Permit</vt:lpstr>
      <vt:lpstr>PRDs</vt:lpstr>
      <vt:lpstr>SMARTS</vt:lpstr>
      <vt:lpstr>SMARTS </vt:lpstr>
      <vt:lpstr>Steps</vt:lpstr>
      <vt:lpstr>Lessons Learned</vt:lpstr>
      <vt:lpstr>Resources</vt:lpstr>
      <vt:lpstr>Questions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boss</dc:title>
  <dc:creator>slp</dc:creator>
  <cp:lastModifiedBy>slp</cp:lastModifiedBy>
  <cp:revision>225</cp:revision>
  <dcterms:created xsi:type="dcterms:W3CDTF">2010-11-08T00:21:29Z</dcterms:created>
  <dcterms:modified xsi:type="dcterms:W3CDTF">2011-09-12T17:31:42Z</dcterms:modified>
</cp:coreProperties>
</file>